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"/>
  </p:notesMasterIdLst>
  <p:sldIdLst>
    <p:sldId id="262" r:id="rId2"/>
    <p:sldId id="263" r:id="rId3"/>
  </p:sldIdLst>
  <p:sldSz cx="15479713" cy="11052175"/>
  <p:notesSz cx="6858000" cy="9144000"/>
  <p:embeddedFontLst>
    <p:embeddedFont>
      <p:font typeface="Montserrat SemiBold" panose="020B0604020202020204" charset="-52"/>
      <p:regular r:id="rId5"/>
      <p:bold r:id="rId6"/>
      <p:italic r:id="rId7"/>
      <p:boldItalic r:id="rId8"/>
    </p:embeddedFont>
    <p:embeddedFont>
      <p:font typeface="Calibri Light" panose="020F0302020204030204" pitchFamily="34" charset="0"/>
      <p:regular r:id="rId9"/>
      <p:italic r:id="rId10"/>
    </p:embeddedFont>
    <p:embeddedFont>
      <p:font typeface="Montserrat Light" panose="020B0604020202020204" charset="-52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1" userDrawn="1">
          <p15:clr>
            <a:srgbClr val="A4A3A4"/>
          </p15:clr>
        </p15:guide>
        <p15:guide id="2" pos="48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200"/>
    <a:srgbClr val="0C8FAF"/>
    <a:srgbClr val="1C2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0"/>
    <p:restoredTop sz="94677"/>
  </p:normalViewPr>
  <p:slideViewPr>
    <p:cSldViewPr snapToGrid="0" snapToObjects="1" showGuides="1">
      <p:cViewPr varScale="1">
        <p:scale>
          <a:sx n="67" d="100"/>
          <a:sy n="67" d="100"/>
        </p:scale>
        <p:origin x="1542" y="66"/>
      </p:cViewPr>
      <p:guideLst>
        <p:guide orient="horz" pos="3481"/>
        <p:guide pos="48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2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ABB69-0B0C-F94B-A42A-FF9DF10C7336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68413" y="1143000"/>
            <a:ext cx="4321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49D52-F91E-484E-831F-56E12C0051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04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1pPr>
    <a:lvl2pPr marL="636742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2pPr>
    <a:lvl3pPr marL="1273485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3pPr>
    <a:lvl4pPr marL="1910227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4pPr>
    <a:lvl5pPr marL="2546970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5pPr>
    <a:lvl6pPr marL="3183712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6pPr>
    <a:lvl7pPr marL="3820455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7pPr>
    <a:lvl8pPr marL="4457197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8pPr>
    <a:lvl9pPr marL="5093940" algn="l" defTabSz="1273485" rtl="0" eaLnBrk="1" latinLnBrk="0" hangingPunct="1">
      <a:defRPr sz="167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49D52-F91E-484E-831F-56E12C00512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847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0979" y="1808771"/>
            <a:ext cx="13157756" cy="3847794"/>
          </a:xfrm>
        </p:spPr>
        <p:txBody>
          <a:bodyPr anchor="b"/>
          <a:lstStyle>
            <a:lvl1pPr algn="ctr">
              <a:defRPr sz="967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4964" y="5804951"/>
            <a:ext cx="11609785" cy="2668383"/>
          </a:xfrm>
        </p:spPr>
        <p:txBody>
          <a:bodyPr/>
          <a:lstStyle>
            <a:lvl1pPr marL="0" indent="0" algn="ctr">
              <a:buNone/>
              <a:defRPr sz="3868"/>
            </a:lvl1pPr>
            <a:lvl2pPr marL="736824" indent="0" algn="ctr">
              <a:buNone/>
              <a:defRPr sz="3223"/>
            </a:lvl2pPr>
            <a:lvl3pPr marL="1473647" indent="0" algn="ctr">
              <a:buNone/>
              <a:defRPr sz="2901"/>
            </a:lvl3pPr>
            <a:lvl4pPr marL="2210471" indent="0" algn="ctr">
              <a:buNone/>
              <a:defRPr sz="2579"/>
            </a:lvl4pPr>
            <a:lvl5pPr marL="2947294" indent="0" algn="ctr">
              <a:buNone/>
              <a:defRPr sz="2579"/>
            </a:lvl5pPr>
            <a:lvl6pPr marL="3684118" indent="0" algn="ctr">
              <a:buNone/>
              <a:defRPr sz="2579"/>
            </a:lvl6pPr>
            <a:lvl7pPr marL="4420941" indent="0" algn="ctr">
              <a:buNone/>
              <a:defRPr sz="2579"/>
            </a:lvl7pPr>
            <a:lvl8pPr marL="5157765" indent="0" algn="ctr">
              <a:buNone/>
              <a:defRPr sz="2579"/>
            </a:lvl8pPr>
            <a:lvl9pPr marL="5894588" indent="0" algn="ctr">
              <a:buNone/>
              <a:defRPr sz="2579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847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73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77671" y="588426"/>
            <a:ext cx="3337813" cy="936620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4231" y="588426"/>
            <a:ext cx="9819943" cy="93662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6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42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169" y="2755372"/>
            <a:ext cx="13351252" cy="4597397"/>
          </a:xfrm>
        </p:spPr>
        <p:txBody>
          <a:bodyPr anchor="b"/>
          <a:lstStyle>
            <a:lvl1pPr>
              <a:defRPr sz="967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6169" y="7396262"/>
            <a:ext cx="13351252" cy="2417662"/>
          </a:xfrm>
        </p:spPr>
        <p:txBody>
          <a:bodyPr/>
          <a:lstStyle>
            <a:lvl1pPr marL="0" indent="0">
              <a:buNone/>
              <a:defRPr sz="3868">
                <a:solidFill>
                  <a:schemeClr val="tx1"/>
                </a:solidFill>
              </a:defRPr>
            </a:lvl1pPr>
            <a:lvl2pPr marL="736824" indent="0">
              <a:buNone/>
              <a:defRPr sz="3223">
                <a:solidFill>
                  <a:schemeClr val="tx1">
                    <a:tint val="75000"/>
                  </a:schemeClr>
                </a:solidFill>
              </a:defRPr>
            </a:lvl2pPr>
            <a:lvl3pPr marL="1473647" indent="0">
              <a:buNone/>
              <a:defRPr sz="2901">
                <a:solidFill>
                  <a:schemeClr val="tx1">
                    <a:tint val="75000"/>
                  </a:schemeClr>
                </a:solidFill>
              </a:defRPr>
            </a:lvl3pPr>
            <a:lvl4pPr marL="221047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4pPr>
            <a:lvl5pPr marL="2947294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5pPr>
            <a:lvl6pPr marL="368411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6pPr>
            <a:lvl7pPr marL="442094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7pPr>
            <a:lvl8pPr marL="5157765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8pPr>
            <a:lvl9pPr marL="589458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079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4230" y="2942130"/>
            <a:ext cx="6578878" cy="7012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36605" y="2942130"/>
            <a:ext cx="6578878" cy="7012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90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247" y="588428"/>
            <a:ext cx="13351252" cy="213624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248" y="2709319"/>
            <a:ext cx="6548643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248" y="4037114"/>
            <a:ext cx="6548643" cy="59379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36606" y="2709319"/>
            <a:ext cx="6580894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36606" y="4037114"/>
            <a:ext cx="6580894" cy="59379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9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262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246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247" y="736812"/>
            <a:ext cx="4992610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0894" y="1591311"/>
            <a:ext cx="7836605" cy="7854208"/>
          </a:xfrm>
        </p:spPr>
        <p:txBody>
          <a:bodyPr/>
          <a:lstStyle>
            <a:lvl1pPr>
              <a:defRPr sz="5157"/>
            </a:lvl1pPr>
            <a:lvl2pPr>
              <a:defRPr sz="4512"/>
            </a:lvl2pPr>
            <a:lvl3pPr>
              <a:defRPr sz="3868"/>
            </a:lvl3pPr>
            <a:lvl4pPr>
              <a:defRPr sz="3223"/>
            </a:lvl4pPr>
            <a:lvl5pPr>
              <a:defRPr sz="3223"/>
            </a:lvl5pPr>
            <a:lvl6pPr>
              <a:defRPr sz="3223"/>
            </a:lvl6pPr>
            <a:lvl7pPr>
              <a:defRPr sz="3223"/>
            </a:lvl7pPr>
            <a:lvl8pPr>
              <a:defRPr sz="3223"/>
            </a:lvl8pPr>
            <a:lvl9pPr>
              <a:defRPr sz="322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6247" y="3315653"/>
            <a:ext cx="4992610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707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247" y="736812"/>
            <a:ext cx="4992610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80894" y="1591311"/>
            <a:ext cx="7836605" cy="7854208"/>
          </a:xfrm>
        </p:spPr>
        <p:txBody>
          <a:bodyPr anchor="t"/>
          <a:lstStyle>
            <a:lvl1pPr marL="0" indent="0">
              <a:buNone/>
              <a:defRPr sz="5157"/>
            </a:lvl1pPr>
            <a:lvl2pPr marL="736824" indent="0">
              <a:buNone/>
              <a:defRPr sz="4512"/>
            </a:lvl2pPr>
            <a:lvl3pPr marL="1473647" indent="0">
              <a:buNone/>
              <a:defRPr sz="3868"/>
            </a:lvl3pPr>
            <a:lvl4pPr marL="2210471" indent="0">
              <a:buNone/>
              <a:defRPr sz="3223"/>
            </a:lvl4pPr>
            <a:lvl5pPr marL="2947294" indent="0">
              <a:buNone/>
              <a:defRPr sz="3223"/>
            </a:lvl5pPr>
            <a:lvl6pPr marL="3684118" indent="0">
              <a:buNone/>
              <a:defRPr sz="3223"/>
            </a:lvl6pPr>
            <a:lvl7pPr marL="4420941" indent="0">
              <a:buNone/>
              <a:defRPr sz="3223"/>
            </a:lvl7pPr>
            <a:lvl8pPr marL="5157765" indent="0">
              <a:buNone/>
              <a:defRPr sz="3223"/>
            </a:lvl8pPr>
            <a:lvl9pPr marL="5894588" indent="0">
              <a:buNone/>
              <a:defRPr sz="322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6247" y="3315653"/>
            <a:ext cx="4992610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392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4231" y="588428"/>
            <a:ext cx="13351252" cy="2136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4231" y="2942130"/>
            <a:ext cx="13351252" cy="70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4230" y="10243731"/>
            <a:ext cx="3482935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85A66-38E7-7E46-9E00-C972904916C7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27655" y="10243731"/>
            <a:ext cx="5224403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2548" y="10243731"/>
            <a:ext cx="3482935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2C127-F86D-9546-9803-E97825515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8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73647" rtl="0" eaLnBrk="1" latinLnBrk="0" hangingPunct="1">
        <a:lnSpc>
          <a:spcPct val="90000"/>
        </a:lnSpc>
        <a:spcBef>
          <a:spcPct val="0"/>
        </a:spcBef>
        <a:buNone/>
        <a:defRPr sz="70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412" indent="-368412" algn="l" defTabSz="1473647" rtl="0" eaLnBrk="1" latinLnBrk="0" hangingPunct="1">
        <a:lnSpc>
          <a:spcPct val="90000"/>
        </a:lnSpc>
        <a:spcBef>
          <a:spcPts val="1612"/>
        </a:spcBef>
        <a:buFont typeface="Arial" panose="020B0604020202020204" pitchFamily="34" charset="0"/>
        <a:buChar char="•"/>
        <a:defRPr sz="4512" kern="1200">
          <a:solidFill>
            <a:schemeClr val="tx1"/>
          </a:solidFill>
          <a:latin typeface="+mn-lt"/>
          <a:ea typeface="+mn-ea"/>
          <a:cs typeface="+mn-cs"/>
        </a:defRPr>
      </a:lvl1pPr>
      <a:lvl2pPr marL="1105235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868" kern="1200">
          <a:solidFill>
            <a:schemeClr val="tx1"/>
          </a:solidFill>
          <a:latin typeface="+mn-lt"/>
          <a:ea typeface="+mn-ea"/>
          <a:cs typeface="+mn-cs"/>
        </a:defRPr>
      </a:lvl2pPr>
      <a:lvl3pPr marL="184205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223" kern="1200">
          <a:solidFill>
            <a:schemeClr val="tx1"/>
          </a:solidFill>
          <a:latin typeface="+mn-lt"/>
          <a:ea typeface="+mn-ea"/>
          <a:cs typeface="+mn-cs"/>
        </a:defRPr>
      </a:lvl3pPr>
      <a:lvl4pPr marL="2578882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331570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405252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789353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52617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6263000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1pPr>
      <a:lvl2pPr marL="73682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2pPr>
      <a:lvl3pPr marL="1473647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3pPr>
      <a:lvl4pPr marL="221047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294729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368411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42094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157765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589458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apps.apple.com/ru/app/%D0%BE%D0%BC%D1%81-%D0%B4%D1%80/id1531501683" TargetMode="External"/><Relationship Id="rId5" Type="http://schemas.openxmlformats.org/officeDocument/2006/relationships/image" Target="../media/image4.png"/><Relationship Id="rId10" Type="http://schemas.openxmlformats.org/officeDocument/2006/relationships/hyperlink" Target="https://play.google.com/store/apps/details?id=ru.drclinics.oms" TargetMode="External"/><Relationship Id="rId4" Type="http://schemas.openxmlformats.org/officeDocument/2006/relationships/image" Target="../media/image3.png"/><Relationship Id="rId9" Type="http://schemas.openxmlformats.org/officeDocument/2006/relationships/hyperlink" Target="https://play.google.com/store/apps/details?id=ru.drclinics.app.om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07" y="614362"/>
            <a:ext cx="14250193" cy="997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14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817" y="5896208"/>
            <a:ext cx="2627647" cy="4664074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392CD85-7086-4A1C-B2DB-1FF6D81332DF}"/>
              </a:ext>
            </a:extLst>
          </p:cNvPr>
          <p:cNvSpPr txBox="1"/>
          <p:nvPr/>
        </p:nvSpPr>
        <p:spPr>
          <a:xfrm>
            <a:off x="7200917" y="6262749"/>
            <a:ext cx="6097329" cy="370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Выберите регион обслуживания – Липецкая область</a:t>
            </a:r>
            <a:endParaRPr lang="en" sz="1651" dirty="0">
              <a:solidFill>
                <a:srgbClr val="1C2133"/>
              </a:solidFill>
              <a:latin typeface="Montserrat Light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240BA23-8F56-4925-97C3-06B639745B5A}"/>
              </a:ext>
            </a:extLst>
          </p:cNvPr>
          <p:cNvSpPr txBox="1"/>
          <p:nvPr/>
        </p:nvSpPr>
        <p:spPr>
          <a:xfrm>
            <a:off x="6832695" y="6284083"/>
            <a:ext cx="553734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24" b="1" dirty="0">
                <a:solidFill>
                  <a:srgbClr val="0C8FAF"/>
                </a:solidFill>
                <a:latin typeface="Montserrat SemiBold" pitchFamily="2" charset="0"/>
              </a:rPr>
              <a:t>3.</a:t>
            </a:r>
            <a:endParaRPr lang="en" sz="1524" b="1" dirty="0">
              <a:solidFill>
                <a:srgbClr val="0C8FAF"/>
              </a:solidFill>
              <a:latin typeface="Montserrat SemiBold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B1F39236-48C9-4AFA-B071-8B65248031ED}"/>
              </a:ext>
            </a:extLst>
          </p:cNvPr>
          <p:cNvSpPr txBox="1"/>
          <p:nvPr/>
        </p:nvSpPr>
        <p:spPr>
          <a:xfrm>
            <a:off x="7200917" y="6692028"/>
            <a:ext cx="7786671" cy="39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Активируйте </a:t>
            </a:r>
            <a:r>
              <a:rPr lang="ru-RU" sz="1651" dirty="0" err="1" smtClean="0">
                <a:solidFill>
                  <a:srgbClr val="1C2133"/>
                </a:solidFill>
                <a:latin typeface="Montserrat Light" pitchFamily="2" charset="0"/>
              </a:rPr>
              <a:t>промокод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«Становое»</a:t>
            </a:r>
            <a:endParaRPr lang="en" sz="1651" dirty="0">
              <a:solidFill>
                <a:srgbClr val="1C2133"/>
              </a:solidFill>
              <a:latin typeface="Montserrat Light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26827CA-6014-423E-A839-C74936BE5429}"/>
              </a:ext>
            </a:extLst>
          </p:cNvPr>
          <p:cNvSpPr txBox="1"/>
          <p:nvPr/>
        </p:nvSpPr>
        <p:spPr>
          <a:xfrm>
            <a:off x="6832695" y="6685508"/>
            <a:ext cx="553734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24" b="1" dirty="0">
                <a:solidFill>
                  <a:srgbClr val="0C8FAF"/>
                </a:solidFill>
                <a:latin typeface="Montserrat SemiBold" pitchFamily="2" charset="0"/>
              </a:rPr>
              <a:t>4.</a:t>
            </a:r>
            <a:endParaRPr lang="en" sz="1524" b="1" dirty="0">
              <a:solidFill>
                <a:srgbClr val="0C8FAF"/>
              </a:solidFill>
              <a:latin typeface="Montserrat SemiBold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83FC721-A243-491F-B2A8-2C43A04AB608}"/>
              </a:ext>
            </a:extLst>
          </p:cNvPr>
          <p:cNvSpPr txBox="1"/>
          <p:nvPr/>
        </p:nvSpPr>
        <p:spPr>
          <a:xfrm>
            <a:off x="6790616" y="8175362"/>
            <a:ext cx="553734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24" b="1" dirty="0">
                <a:solidFill>
                  <a:srgbClr val="0C8FAF"/>
                </a:solidFill>
                <a:latin typeface="Montserrat SemiBold" pitchFamily="2" charset="0"/>
              </a:rPr>
              <a:t>5.</a:t>
            </a:r>
            <a:endParaRPr lang="en" sz="1524" b="1" dirty="0">
              <a:solidFill>
                <a:srgbClr val="0C8FAF"/>
              </a:solidFill>
              <a:latin typeface="Montserrat SemiBold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D56FB0B3-8B4A-465E-A613-E559919DFCB2}"/>
              </a:ext>
            </a:extLst>
          </p:cNvPr>
          <p:cNvSpPr txBox="1"/>
          <p:nvPr/>
        </p:nvSpPr>
        <p:spPr>
          <a:xfrm>
            <a:off x="7182771" y="8152410"/>
            <a:ext cx="6090472" cy="1006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Инициируйте консультацию со специалистом. Оставайтесь на связи - врач ответит Вам в течение нескольких минут.</a:t>
            </a:r>
            <a:endParaRPr lang="en" sz="1651" dirty="0">
              <a:solidFill>
                <a:srgbClr val="1C2133"/>
              </a:solidFill>
              <a:latin typeface="Montserrat Light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7EE230F-5C94-471A-98B3-0854A62F87A9}"/>
              </a:ext>
            </a:extLst>
          </p:cNvPr>
          <p:cNvSpPr txBox="1"/>
          <p:nvPr/>
        </p:nvSpPr>
        <p:spPr>
          <a:xfrm>
            <a:off x="7182771" y="7091457"/>
            <a:ext cx="6097330" cy="1006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51" b="1" dirty="0">
                <a:solidFill>
                  <a:srgbClr val="C00000"/>
                </a:solidFill>
                <a:latin typeface="Montserrat Light" pitchFamily="2" charset="0"/>
              </a:rPr>
              <a:t>Разрешите </a:t>
            </a:r>
            <a:r>
              <a:rPr lang="ru-RU" sz="1651" b="1" dirty="0" smtClean="0">
                <a:solidFill>
                  <a:srgbClr val="C00000"/>
                </a:solidFill>
                <a:latin typeface="Montserrat Light" pitchFamily="2" charset="0"/>
              </a:rPr>
              <a:t>приложению уведомления, </a:t>
            </a:r>
            <a:r>
              <a:rPr lang="ru-RU" sz="1651" b="1" dirty="0">
                <a:solidFill>
                  <a:srgbClr val="C00000"/>
                </a:solidFill>
                <a:latin typeface="Montserrat Light" pitchFamily="2" charset="0"/>
              </a:rPr>
              <a:t>доступ к камере и микрофону Вашего смартфона – они понадобятся для аудио и видеосвязи </a:t>
            </a:r>
            <a:r>
              <a:rPr lang="ru-RU" sz="1651" b="1" dirty="0" smtClean="0">
                <a:solidFill>
                  <a:srgbClr val="C00000"/>
                </a:solidFill>
                <a:latin typeface="Montserrat Light" pitchFamily="2" charset="0"/>
              </a:rPr>
              <a:t>с </a:t>
            </a:r>
            <a:r>
              <a:rPr lang="ru-RU" sz="1651" b="1" dirty="0">
                <a:solidFill>
                  <a:srgbClr val="C00000"/>
                </a:solidFill>
                <a:latin typeface="Montserrat Light" pitchFamily="2" charset="0"/>
              </a:rPr>
              <a:t>врачом</a:t>
            </a:r>
            <a:endParaRPr lang="en" sz="1651" b="1" dirty="0">
              <a:solidFill>
                <a:srgbClr val="C00000"/>
              </a:solidFill>
              <a:latin typeface="Montserrat Light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7741AE35-224B-42E9-9176-B9BC56A1B407}"/>
              </a:ext>
            </a:extLst>
          </p:cNvPr>
          <p:cNvSpPr txBox="1"/>
          <p:nvPr/>
        </p:nvSpPr>
        <p:spPr>
          <a:xfrm>
            <a:off x="7200916" y="703947"/>
            <a:ext cx="5405426" cy="1006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51" b="1" dirty="0">
                <a:solidFill>
                  <a:srgbClr val="1C2133"/>
                </a:solidFill>
                <a:latin typeface="Montserrat Light" pitchFamily="2" charset="0"/>
              </a:rPr>
              <a:t>Уважаемый пациент! Для того, чтобы получить дистанционную </a:t>
            </a:r>
            <a:r>
              <a:rPr lang="ru-RU" sz="1651" b="1" dirty="0" smtClean="0">
                <a:solidFill>
                  <a:srgbClr val="1C2133"/>
                </a:solidFill>
                <a:latin typeface="Montserrat Light" pitchFamily="2" charset="0"/>
              </a:rPr>
              <a:t>консультацию</a:t>
            </a:r>
            <a:r>
              <a:rPr lang="en-US" sz="1651" b="1" dirty="0" smtClean="0">
                <a:solidFill>
                  <a:srgbClr val="1C2133"/>
                </a:solidFill>
                <a:latin typeface="Montserrat Light" pitchFamily="2" charset="0"/>
              </a:rPr>
              <a:t> </a:t>
            </a:r>
            <a:r>
              <a:rPr lang="ru-RU" sz="1651" b="1" dirty="0" smtClean="0">
                <a:solidFill>
                  <a:srgbClr val="1C2133"/>
                </a:solidFill>
                <a:latin typeface="Montserrat Light" pitchFamily="2" charset="0"/>
              </a:rPr>
              <a:t>терапевта:</a:t>
            </a:r>
            <a:endParaRPr lang="en" sz="1651" b="1" dirty="0">
              <a:solidFill>
                <a:srgbClr val="C00000"/>
              </a:solidFill>
              <a:latin typeface="Montserrat Light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01B30E76-3DE3-48ED-91B1-04361A63C2E0}"/>
              </a:ext>
            </a:extLst>
          </p:cNvPr>
          <p:cNvSpPr txBox="1"/>
          <p:nvPr/>
        </p:nvSpPr>
        <p:spPr>
          <a:xfrm>
            <a:off x="7182771" y="9222027"/>
            <a:ext cx="5614382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b="1">
                <a:solidFill>
                  <a:srgbClr val="1C2133"/>
                </a:solidFill>
                <a:latin typeface="Montserrat SemiBold" pitchFamily="2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333" b="0" i="1" dirty="0"/>
              <a:t>Возникли трудности при регистрации и записи ко врачу?</a:t>
            </a:r>
          </a:p>
          <a:p>
            <a:pPr>
              <a:lnSpc>
                <a:spcPct val="120000"/>
              </a:lnSpc>
            </a:pPr>
            <a:r>
              <a:rPr lang="ru-RU" sz="1333" b="0" i="1" dirty="0"/>
              <a:t>Обратитесь за помощью по номеру 8 800 550-69-79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70355" y="5587440"/>
            <a:ext cx="2809590" cy="5083056"/>
            <a:chOff x="4176998" y="5515573"/>
            <a:chExt cx="2809590" cy="5083056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29782" y="5672010"/>
              <a:ext cx="2560218" cy="4633145"/>
            </a:xfrm>
            <a:prstGeom prst="rect">
              <a:avLst/>
            </a:prstGeom>
          </p:spPr>
        </p:pic>
        <p:sp>
          <p:nvSpPr>
            <p:cNvPr id="15" name="Скругленный прямоугольник 14"/>
            <p:cNvSpPr/>
            <p:nvPr/>
          </p:nvSpPr>
          <p:spPr>
            <a:xfrm>
              <a:off x="4176998" y="5515573"/>
              <a:ext cx="2809590" cy="508305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548167" y="341993"/>
            <a:ext cx="2809590" cy="5083056"/>
            <a:chOff x="923926" y="5433135"/>
            <a:chExt cx="3143250" cy="557776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8299" y="5575064"/>
              <a:ext cx="2854504" cy="5066745"/>
            </a:xfrm>
            <a:prstGeom prst="rect">
              <a:avLst/>
            </a:prstGeom>
          </p:spPr>
        </p:pic>
        <p:sp>
          <p:nvSpPr>
            <p:cNvPr id="55" name="Скругленный прямоугольник 54"/>
            <p:cNvSpPr/>
            <p:nvPr/>
          </p:nvSpPr>
          <p:spPr>
            <a:xfrm>
              <a:off x="923926" y="5433135"/>
              <a:ext cx="3143250" cy="557776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6" name="Скругленный прямоугольник 55"/>
          <p:cNvSpPr/>
          <p:nvPr/>
        </p:nvSpPr>
        <p:spPr>
          <a:xfrm>
            <a:off x="370355" y="341993"/>
            <a:ext cx="2809590" cy="50830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952" y="745985"/>
            <a:ext cx="2511882" cy="4458591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523139" y="1249392"/>
            <a:ext cx="2560218" cy="922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3553399" y="5587440"/>
            <a:ext cx="2809590" cy="50830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3631637" y="9972675"/>
            <a:ext cx="800082" cy="617550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05892" y="3104844"/>
            <a:ext cx="1761410" cy="176141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4941" y="3184823"/>
            <a:ext cx="425043" cy="42340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17E3C30-C768-47DB-8584-F95DDA3F2E3B}"/>
              </a:ext>
            </a:extLst>
          </p:cNvPr>
          <p:cNvSpPr txBox="1"/>
          <p:nvPr/>
        </p:nvSpPr>
        <p:spPr>
          <a:xfrm>
            <a:off x="7182771" y="2254152"/>
            <a:ext cx="6123121" cy="3445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51" dirty="0">
                <a:solidFill>
                  <a:srgbClr val="1C2133"/>
                </a:solidFill>
                <a:latin typeface="Montserrat Light" pitchFamily="2" charset="0"/>
              </a:rPr>
              <a:t>Скачайте 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мобильное приложение в </a:t>
            </a:r>
            <a:r>
              <a:rPr lang="en" sz="1651" dirty="0">
                <a:solidFill>
                  <a:srgbClr val="1C2133"/>
                </a:solidFill>
                <a:latin typeface="Montserrat Light" pitchFamily="2" charset="0"/>
              </a:rPr>
              <a:t>App Store </a:t>
            </a:r>
            <a:r>
              <a:rPr lang="ru-RU" sz="1651" dirty="0">
                <a:solidFill>
                  <a:srgbClr val="1C2133"/>
                </a:solidFill>
                <a:latin typeface="Montserrat Light" pitchFamily="2" charset="0"/>
              </a:rPr>
              <a:t>или </a:t>
            </a:r>
            <a:r>
              <a:rPr lang="en" sz="1651" dirty="0">
                <a:solidFill>
                  <a:srgbClr val="1C2133"/>
                </a:solidFill>
                <a:latin typeface="Montserrat Light" pitchFamily="2" charset="0"/>
              </a:rPr>
              <a:t>Google </a:t>
            </a:r>
            <a:r>
              <a:rPr lang="en" sz="1651" dirty="0" smtClean="0">
                <a:solidFill>
                  <a:srgbClr val="1C2133"/>
                </a:solidFill>
                <a:latin typeface="Montserrat Light" pitchFamily="2" charset="0"/>
              </a:rPr>
              <a:t>Play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по 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ссылке, названию 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или </a:t>
            </a:r>
            <a:r>
              <a:rPr lang="en-US" sz="1651" dirty="0" smtClean="0">
                <a:solidFill>
                  <a:srgbClr val="1C2133"/>
                </a:solidFill>
                <a:latin typeface="Montserrat Light" pitchFamily="2" charset="0"/>
              </a:rPr>
              <a:t>QR-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коду: </a:t>
            </a:r>
          </a:p>
          <a:p>
            <a:pPr>
              <a:lnSpc>
                <a:spcPct val="120000"/>
              </a:lnSpc>
            </a:pPr>
            <a:endParaRPr lang="ru-RU" sz="1651" dirty="0">
              <a:solidFill>
                <a:srgbClr val="1C2133"/>
              </a:solidFill>
              <a:latin typeface="Montserrat Light" pitchFamily="2" charset="0"/>
              <a:hlinkClick r:id="rId9"/>
            </a:endParaRPr>
          </a:p>
          <a:p>
            <a:pPr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      ОМС Доктор рядом </a:t>
            </a:r>
          </a:p>
          <a:p>
            <a:pPr>
              <a:lnSpc>
                <a:spcPct val="120000"/>
              </a:lnSpc>
            </a:pPr>
            <a:r>
              <a:rPr lang="en-US" sz="1651" dirty="0" smtClean="0">
                <a:solidFill>
                  <a:srgbClr val="1C2133"/>
                </a:solidFill>
                <a:latin typeface="Montserrat Light" pitchFamily="2" charset="0"/>
                <a:hlinkClick r:id="rId10"/>
              </a:rPr>
              <a:t>https</a:t>
            </a:r>
            <a:r>
              <a:rPr lang="en-US" sz="1651" dirty="0">
                <a:solidFill>
                  <a:srgbClr val="1C2133"/>
                </a:solidFill>
                <a:latin typeface="Montserrat Light" pitchFamily="2" charset="0"/>
                <a:hlinkClick r:id="rId10"/>
              </a:rPr>
              <a:t>://</a:t>
            </a:r>
            <a:r>
              <a:rPr lang="en-US" sz="1651" dirty="0" smtClean="0">
                <a:solidFill>
                  <a:srgbClr val="1C2133"/>
                </a:solidFill>
                <a:latin typeface="Montserrat Light" pitchFamily="2" charset="0"/>
                <a:hlinkClick r:id="rId10"/>
              </a:rPr>
              <a:t>play.google.com/store/apps/details?id=ru.drclinics.oms</a:t>
            </a:r>
            <a:endParaRPr lang="ru-RU" sz="1651" dirty="0">
              <a:solidFill>
                <a:srgbClr val="1C2133"/>
              </a:solidFill>
              <a:latin typeface="Montserrat Light" pitchFamily="2" charset="0"/>
            </a:endParaRPr>
          </a:p>
          <a:p>
            <a:pPr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  <a:hlinkClick r:id="rId11"/>
              </a:rPr>
              <a:t>ДР 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ОМС ДР </a:t>
            </a:r>
            <a:endParaRPr lang="ru-RU" sz="1651" dirty="0">
              <a:solidFill>
                <a:srgbClr val="1C2133"/>
              </a:solidFill>
              <a:latin typeface="Montserrat Light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1651" dirty="0" smtClean="0">
                <a:solidFill>
                  <a:srgbClr val="1C2133"/>
                </a:solidFill>
                <a:latin typeface="Montserrat Light" pitchFamily="2" charset="0"/>
                <a:hlinkClick r:id="rId11"/>
              </a:rPr>
              <a:t>https</a:t>
            </a:r>
            <a:r>
              <a:rPr lang="en-US" sz="1651" dirty="0">
                <a:solidFill>
                  <a:srgbClr val="1C2133"/>
                </a:solidFill>
                <a:latin typeface="Montserrat Light" pitchFamily="2" charset="0"/>
                <a:hlinkClick r:id="rId11"/>
              </a:rPr>
              <a:t>://apps.apple.com/ru/app/%D0%BE%D0%BC%D1%81-%</a:t>
            </a:r>
            <a:r>
              <a:rPr lang="en-US" sz="1651" dirty="0" smtClean="0">
                <a:solidFill>
                  <a:srgbClr val="1C2133"/>
                </a:solidFill>
                <a:latin typeface="Montserrat Light" pitchFamily="2" charset="0"/>
                <a:hlinkClick r:id="rId11"/>
              </a:rPr>
              <a:t>D0%B4%D1%80/id1531501683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</a:t>
            </a:r>
          </a:p>
          <a:p>
            <a:pPr>
              <a:lnSpc>
                <a:spcPct val="120000"/>
              </a:lnSpc>
            </a:pPr>
            <a:endParaRPr lang="ru-RU" sz="1651" dirty="0">
              <a:solidFill>
                <a:srgbClr val="1C2133"/>
              </a:solidFill>
              <a:latin typeface="Montserrat Light" pitchFamily="2" charset="0"/>
            </a:endParaRPr>
          </a:p>
          <a:p>
            <a:pPr>
              <a:lnSpc>
                <a:spcPct val="120000"/>
              </a:lnSpc>
            </a:pPr>
            <a:endParaRPr lang="ru-RU" sz="1651" dirty="0" smtClean="0">
              <a:solidFill>
                <a:srgbClr val="1C2133"/>
              </a:solidFill>
              <a:latin typeface="Montserrat Light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3B79C1D-AB09-4781-A02D-450A787216E7}"/>
              </a:ext>
            </a:extLst>
          </p:cNvPr>
          <p:cNvSpPr txBox="1"/>
          <p:nvPr/>
        </p:nvSpPr>
        <p:spPr>
          <a:xfrm>
            <a:off x="6860785" y="2258460"/>
            <a:ext cx="553734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24" b="1" dirty="0">
                <a:solidFill>
                  <a:srgbClr val="0C8FAF"/>
                </a:solidFill>
                <a:latin typeface="Montserrat SemiBold" pitchFamily="2" charset="0"/>
              </a:rPr>
              <a:t>1.</a:t>
            </a:r>
            <a:endParaRPr lang="en" sz="1524" b="1" dirty="0">
              <a:solidFill>
                <a:srgbClr val="0C8FAF"/>
              </a:solidFill>
              <a:latin typeface="Montserrat SemiBold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FA4772B-D5B7-4EDB-A4E6-B99BF18224EE}"/>
              </a:ext>
            </a:extLst>
          </p:cNvPr>
          <p:cNvSpPr txBox="1"/>
          <p:nvPr/>
        </p:nvSpPr>
        <p:spPr>
          <a:xfrm>
            <a:off x="7204941" y="5013735"/>
            <a:ext cx="6093305" cy="1311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Авторизуйтесь в приложении через </a:t>
            </a:r>
            <a:r>
              <a:rPr lang="ru-RU" sz="1651" dirty="0" err="1" smtClean="0">
                <a:solidFill>
                  <a:srgbClr val="1C2133"/>
                </a:solidFill>
                <a:latin typeface="Montserrat Light" pitchFamily="2" charset="0"/>
              </a:rPr>
              <a:t>Госуслуги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. Проверьте поля личных данных – в некоторых случаях потребуется внест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и вручную информацию в</a:t>
            </a:r>
            <a:r>
              <a:rPr lang="ru-RU" sz="1651" dirty="0" smtClean="0">
                <a:solidFill>
                  <a:srgbClr val="1C2133"/>
                </a:solidFill>
                <a:latin typeface="Montserrat Light" pitchFamily="2" charset="0"/>
              </a:rPr>
              <a:t> поле «адрес»  и «пол».</a:t>
            </a:r>
            <a:endParaRPr lang="en" sz="1651" dirty="0">
              <a:solidFill>
                <a:srgbClr val="1C2133"/>
              </a:solidFill>
              <a:latin typeface="Montserrat Light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7A6C75C3-3B37-4455-859C-1A8FBE2F22C4}"/>
              </a:ext>
            </a:extLst>
          </p:cNvPr>
          <p:cNvSpPr txBox="1"/>
          <p:nvPr/>
        </p:nvSpPr>
        <p:spPr>
          <a:xfrm>
            <a:off x="6836719" y="5027932"/>
            <a:ext cx="553734" cy="37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524" b="1" dirty="0">
                <a:solidFill>
                  <a:srgbClr val="0C8FAF"/>
                </a:solidFill>
                <a:latin typeface="Montserrat SemiBold" pitchFamily="2" charset="0"/>
              </a:rPr>
              <a:t>2.</a:t>
            </a:r>
            <a:endParaRPr lang="en" sz="1524" b="1" dirty="0">
              <a:solidFill>
                <a:srgbClr val="0C8FAF"/>
              </a:solidFill>
              <a:latin typeface="Montserrat SemiBold" pitchFamily="2" charset="0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5539" y="4082452"/>
            <a:ext cx="425043" cy="423408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8953650" y="3968665"/>
            <a:ext cx="1530732" cy="47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84382" y="3168033"/>
            <a:ext cx="2813865" cy="369039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07848" y="4036063"/>
            <a:ext cx="2813865" cy="369039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11956410" y="3073288"/>
            <a:ext cx="1341837" cy="47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8985678" y="3985549"/>
            <a:ext cx="1429102" cy="47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964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</TotalTime>
  <Words>149</Words>
  <Application>Microsoft Office PowerPoint</Application>
  <PresentationFormat>Произвольный</PresentationFormat>
  <Paragraphs>20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Montserrat SemiBold</vt:lpstr>
      <vt:lpstr>Arial</vt:lpstr>
      <vt:lpstr>Calibri Light</vt:lpstr>
      <vt:lpstr>Montserrat Light</vt:lpstr>
      <vt:lpstr>Calibri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Пользователь Windows</cp:lastModifiedBy>
  <cp:revision>50</cp:revision>
  <dcterms:created xsi:type="dcterms:W3CDTF">2020-07-27T06:19:32Z</dcterms:created>
  <dcterms:modified xsi:type="dcterms:W3CDTF">2021-02-28T17:00:42Z</dcterms:modified>
</cp:coreProperties>
</file>